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tserrat Black"/>
      <p:regular r:id="rId17"/>
    </p:embeddedFont>
    <p:embeddedFont>
      <p:font typeface="Montserrat Black"/>
      <p:regular r:id="rId18"/>
    </p:embeddedFont>
    <p:embeddedFont>
      <p:font typeface="Inconsolata"/>
      <p:regular r:id="rId19"/>
    </p:embeddedFont>
    <p:embeddedFont>
      <p:font typeface="Inconsolata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image" Target="../media/image-3-8.png"/><Relationship Id="rId9" Type="http://schemas.openxmlformats.org/officeDocument/2006/relationships/image" Target="../media/image-3-9.svg"/><Relationship Id="rId10" Type="http://schemas.openxmlformats.org/officeDocument/2006/relationships/slideLayout" Target="../slideLayouts/slideLayout4.xml"/><Relationship Id="rId11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image" Target="../media/image-8-6.png"/><Relationship Id="rId7" Type="http://schemas.openxmlformats.org/officeDocument/2006/relationships/image" Target="../media/image-8-7.svg"/><Relationship Id="rId8" Type="http://schemas.openxmlformats.org/officeDocument/2006/relationships/slideLayout" Target="../slideLayouts/slideLayout9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812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389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Comprehensive Report: Data-Driven Insights for Retail Growth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620351" y="4812149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Total Revenue Analyzed: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$233,081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620351" y="5430203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Customer Base: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3,900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unique transactions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556998"/>
            <a:ext cx="30480" cy="1491258"/>
          </a:xfrm>
          <a:prstGeom prst="rect">
            <a:avLst/>
          </a:prstGeom>
          <a:solidFill>
            <a:srgbClr val="151617"/>
          </a:solidFill>
          <a:ln/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8152" y="465653"/>
            <a:ext cx="5239226" cy="409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Conclusion: Projected Impact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458152" y="1136571"/>
            <a:ext cx="13714095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Implementation of these data-driven strategies is projected to deliver significant growth and efficiency across the business.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3040499" y="2344222"/>
            <a:ext cx="1610320" cy="327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20-25%</a:t>
            </a:r>
            <a:endParaRPr lang="en-US" sz="25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63810" y="1526024"/>
            <a:ext cx="1963936" cy="196393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027402" y="3653433"/>
            <a:ext cx="1636633" cy="204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Revenue Growth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458152" y="3936444"/>
            <a:ext cx="6775252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Projected increase in the first year.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9979343" y="2344222"/>
            <a:ext cx="1610320" cy="327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50-75%</a:t>
            </a:r>
            <a:endParaRPr lang="en-US" sz="25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2654" y="1526024"/>
            <a:ext cx="1963936" cy="196393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9727883" y="3653433"/>
            <a:ext cx="2113478" cy="204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New Customer Increase</a:t>
            </a:r>
            <a:endParaRPr lang="en-US" sz="1250" dirty="0"/>
          </a:p>
        </p:txBody>
      </p:sp>
      <p:sp>
        <p:nvSpPr>
          <p:cNvPr id="11" name="Text 7"/>
          <p:cNvSpPr/>
          <p:nvPr/>
        </p:nvSpPr>
        <p:spPr>
          <a:xfrm>
            <a:off x="7396996" y="3936444"/>
            <a:ext cx="6775252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Targeted acquisition campaign goal.</a:t>
            </a:r>
            <a:endParaRPr lang="en-US" sz="1000" dirty="0"/>
          </a:p>
        </p:txBody>
      </p:sp>
      <p:sp>
        <p:nvSpPr>
          <p:cNvPr id="12" name="Text 8"/>
          <p:cNvSpPr/>
          <p:nvPr/>
        </p:nvSpPr>
        <p:spPr>
          <a:xfrm>
            <a:off x="3040499" y="5258633"/>
            <a:ext cx="1610320" cy="327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45%</a:t>
            </a:r>
            <a:endParaRPr lang="en-US" sz="25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810" y="4440436"/>
            <a:ext cx="1963936" cy="196393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027402" y="6567845"/>
            <a:ext cx="1636633" cy="204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Subscription Rate</a:t>
            </a:r>
            <a:endParaRPr lang="en-US" sz="1250" dirty="0"/>
          </a:p>
        </p:txBody>
      </p:sp>
      <p:sp>
        <p:nvSpPr>
          <p:cNvPr id="15" name="Text 10"/>
          <p:cNvSpPr/>
          <p:nvPr/>
        </p:nvSpPr>
        <p:spPr>
          <a:xfrm>
            <a:off x="458152" y="6850856"/>
            <a:ext cx="6775252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Target conversion rate from 27%.</a:t>
            </a:r>
            <a:endParaRPr lang="en-US" sz="1000" dirty="0"/>
          </a:p>
        </p:txBody>
      </p:sp>
      <p:sp>
        <p:nvSpPr>
          <p:cNvPr id="16" name="Text 11"/>
          <p:cNvSpPr/>
          <p:nvPr/>
        </p:nvSpPr>
        <p:spPr>
          <a:xfrm>
            <a:off x="9979343" y="5258633"/>
            <a:ext cx="1610320" cy="327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25-30%</a:t>
            </a:r>
            <a:endParaRPr lang="en-US" sz="25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2654" y="4440436"/>
            <a:ext cx="1963936" cy="1963936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966246" y="6567845"/>
            <a:ext cx="1636633" cy="204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CLV Increase</a:t>
            </a:r>
            <a:endParaRPr lang="en-US" sz="1250" dirty="0"/>
          </a:p>
        </p:txBody>
      </p:sp>
      <p:sp>
        <p:nvSpPr>
          <p:cNvPr id="19" name="Text 13"/>
          <p:cNvSpPr/>
          <p:nvPr/>
        </p:nvSpPr>
        <p:spPr>
          <a:xfrm>
            <a:off x="7396996" y="6850856"/>
            <a:ext cx="6775252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Expected growth from loyalty programs.</a:t>
            </a:r>
            <a:endParaRPr lang="en-US" sz="1000" dirty="0"/>
          </a:p>
        </p:txBody>
      </p:sp>
      <p:sp>
        <p:nvSpPr>
          <p:cNvPr id="20" name="Shape 14"/>
          <p:cNvSpPr/>
          <p:nvPr/>
        </p:nvSpPr>
        <p:spPr>
          <a:xfrm>
            <a:off x="458152" y="7207687"/>
            <a:ext cx="13714095" cy="556141"/>
          </a:xfrm>
          <a:prstGeom prst="roundRect">
            <a:avLst>
              <a:gd name="adj" fmla="val 1644"/>
            </a:avLst>
          </a:prstGeom>
          <a:solidFill>
            <a:srgbClr val="D7D9DA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002" y="7401401"/>
            <a:ext cx="163592" cy="13085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883444" y="7371159"/>
            <a:ext cx="13157954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000000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Next Steps: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Present findings to executive leadership, prioritize recommendations, and launch female customer research and subscription redesign initiatives immediately.</a:t>
            </a:r>
            <a:endParaRPr lang="en-US" sz="1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0084"/>
            <a:ext cx="55509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CHAPTER 1: CONTEXT &amp; OBJECTIVES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115139"/>
            <a:ext cx="105123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Why Analyze Customer Behavior?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2368153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retail industry is rapidly transforming. Understanding customer shopping patterns is crucial for maintaining a competitive advantage and driving sustainable growth.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83675"/>
            <a:ext cx="361795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Key Problem Areas: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93790" y="4335780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Significant changes in purchasing patterns across demographics and product categories.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40881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Need to optimize discount strategies and enhance customer loyalty.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945981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Requirement to segment customers and optimize inventory based on data.</a:t>
            </a:r>
            <a:endParaRPr lang="en-US" sz="17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419231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5903" y="680085"/>
            <a:ext cx="7528203" cy="496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Project Objectives: Driving Growth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555903" y="1652826"/>
            <a:ext cx="8032194" cy="1176337"/>
          </a:xfrm>
          <a:prstGeom prst="roundRect">
            <a:avLst>
              <a:gd name="adj" fmla="val 9328"/>
            </a:avLst>
          </a:prstGeom>
          <a:solidFill>
            <a:srgbClr val="F8ECE4"/>
          </a:solidFill>
          <a:ln/>
          <a:effectLst>
            <a:outerShdw sx="100000" sy="100000" kx="0" ky="0" algn="bl" rotWithShape="0" blurRad="0" dist="13970" dir="2700000">
              <a:srgbClr val="151617">
                <a:alpha val="10000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555903" y="1629966"/>
            <a:ext cx="8032194" cy="91440"/>
          </a:xfrm>
          <a:prstGeom prst="roundRect">
            <a:avLst>
              <a:gd name="adj" fmla="val 10000"/>
            </a:avLst>
          </a:prstGeom>
          <a:solidFill>
            <a:srgbClr val="151617"/>
          </a:solidFill>
          <a:ln/>
        </p:spPr>
      </p:sp>
      <p:sp>
        <p:nvSpPr>
          <p:cNvPr id="6" name="Shape 3"/>
          <p:cNvSpPr/>
          <p:nvPr/>
        </p:nvSpPr>
        <p:spPr>
          <a:xfrm>
            <a:off x="4333756" y="1414582"/>
            <a:ext cx="476488" cy="476488"/>
          </a:xfrm>
          <a:prstGeom prst="roundRect">
            <a:avLst>
              <a:gd name="adj" fmla="val 191904"/>
            </a:avLst>
          </a:prstGeom>
          <a:solidFill>
            <a:srgbClr val="151617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6750" y="1557457"/>
            <a:ext cx="190500" cy="1905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37592" y="2049899"/>
            <a:ext cx="2679502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Identify Revenue Drivers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737592" y="2393394"/>
            <a:ext cx="766881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Understand which customer segments generate the most revenue.</a:t>
            </a:r>
            <a:endParaRPr lang="en-US" sz="1250" dirty="0"/>
          </a:p>
        </p:txBody>
      </p:sp>
      <p:sp>
        <p:nvSpPr>
          <p:cNvPr id="10" name="Shape 6"/>
          <p:cNvSpPr/>
          <p:nvPr/>
        </p:nvSpPr>
        <p:spPr>
          <a:xfrm>
            <a:off x="555903" y="3226237"/>
            <a:ext cx="8032194" cy="1176337"/>
          </a:xfrm>
          <a:prstGeom prst="roundRect">
            <a:avLst>
              <a:gd name="adj" fmla="val 9328"/>
            </a:avLst>
          </a:prstGeom>
          <a:solidFill>
            <a:srgbClr val="F8ECE4"/>
          </a:solidFill>
          <a:ln/>
          <a:effectLst>
            <a:outerShdw sx="100000" sy="100000" kx="0" ky="0" algn="bl" rotWithShape="0" blurRad="0" dist="13970" dir="2700000">
              <a:srgbClr val="151617">
                <a:alpha val="100000"/>
              </a:srgbClr>
            </a:outerShdw>
          </a:effectLst>
        </p:spPr>
      </p:sp>
      <p:sp>
        <p:nvSpPr>
          <p:cNvPr id="11" name="Shape 7"/>
          <p:cNvSpPr/>
          <p:nvPr/>
        </p:nvSpPr>
        <p:spPr>
          <a:xfrm>
            <a:off x="555903" y="3203377"/>
            <a:ext cx="8032194" cy="91440"/>
          </a:xfrm>
          <a:prstGeom prst="roundRect">
            <a:avLst>
              <a:gd name="adj" fmla="val 10000"/>
            </a:avLst>
          </a:prstGeom>
          <a:solidFill>
            <a:srgbClr val="151617"/>
          </a:solidFill>
          <a:ln/>
        </p:spPr>
      </p:sp>
      <p:sp>
        <p:nvSpPr>
          <p:cNvPr id="12" name="Shape 8"/>
          <p:cNvSpPr/>
          <p:nvPr/>
        </p:nvSpPr>
        <p:spPr>
          <a:xfrm>
            <a:off x="4333756" y="2987993"/>
            <a:ext cx="476488" cy="476488"/>
          </a:xfrm>
          <a:prstGeom prst="roundRect">
            <a:avLst>
              <a:gd name="adj" fmla="val 191904"/>
            </a:avLst>
          </a:prstGeom>
          <a:solidFill>
            <a:srgbClr val="151617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76750" y="3130868"/>
            <a:ext cx="190500" cy="1905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37592" y="3623310"/>
            <a:ext cx="2113478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Optimize Discounts</a:t>
            </a:r>
            <a:endParaRPr lang="en-US" sz="1550" dirty="0"/>
          </a:p>
        </p:txBody>
      </p:sp>
      <p:sp>
        <p:nvSpPr>
          <p:cNvPr id="15" name="Text 10"/>
          <p:cNvSpPr/>
          <p:nvPr/>
        </p:nvSpPr>
        <p:spPr>
          <a:xfrm>
            <a:off x="737592" y="3966805"/>
            <a:ext cx="766881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Analyze the effectiveness of discount campaigns and their ROI.</a:t>
            </a:r>
            <a:endParaRPr lang="en-US" sz="1250" dirty="0"/>
          </a:p>
        </p:txBody>
      </p:sp>
      <p:sp>
        <p:nvSpPr>
          <p:cNvPr id="16" name="Shape 11"/>
          <p:cNvSpPr/>
          <p:nvPr/>
        </p:nvSpPr>
        <p:spPr>
          <a:xfrm>
            <a:off x="555903" y="4799648"/>
            <a:ext cx="8032194" cy="1176337"/>
          </a:xfrm>
          <a:prstGeom prst="roundRect">
            <a:avLst>
              <a:gd name="adj" fmla="val 9328"/>
            </a:avLst>
          </a:prstGeom>
          <a:solidFill>
            <a:srgbClr val="F8ECE4"/>
          </a:solidFill>
          <a:ln/>
          <a:effectLst>
            <a:outerShdw sx="100000" sy="100000" kx="0" ky="0" algn="bl" rotWithShape="0" blurRad="0" dist="13970" dir="2700000">
              <a:srgbClr val="151617">
                <a:alpha val="100000"/>
              </a:srgbClr>
            </a:outerShdw>
          </a:effectLst>
        </p:spPr>
      </p:sp>
      <p:sp>
        <p:nvSpPr>
          <p:cNvPr id="17" name="Shape 12"/>
          <p:cNvSpPr/>
          <p:nvPr/>
        </p:nvSpPr>
        <p:spPr>
          <a:xfrm>
            <a:off x="555903" y="4776788"/>
            <a:ext cx="8032194" cy="91440"/>
          </a:xfrm>
          <a:prstGeom prst="roundRect">
            <a:avLst>
              <a:gd name="adj" fmla="val 10000"/>
            </a:avLst>
          </a:prstGeom>
          <a:solidFill>
            <a:srgbClr val="151617"/>
          </a:solidFill>
          <a:ln/>
        </p:spPr>
      </p:sp>
      <p:sp>
        <p:nvSpPr>
          <p:cNvPr id="18" name="Shape 13"/>
          <p:cNvSpPr/>
          <p:nvPr/>
        </p:nvSpPr>
        <p:spPr>
          <a:xfrm>
            <a:off x="4333756" y="4561403"/>
            <a:ext cx="476488" cy="476488"/>
          </a:xfrm>
          <a:prstGeom prst="roundRect">
            <a:avLst>
              <a:gd name="adj" fmla="val 191904"/>
            </a:avLst>
          </a:prstGeom>
          <a:solidFill>
            <a:srgbClr val="151617"/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76750" y="4704278"/>
            <a:ext cx="190500" cy="19050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37592" y="5196721"/>
            <a:ext cx="2657118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Improve Product Quality</a:t>
            </a:r>
            <a:endParaRPr lang="en-US" sz="1550" dirty="0"/>
          </a:p>
        </p:txBody>
      </p:sp>
      <p:sp>
        <p:nvSpPr>
          <p:cNvPr id="21" name="Text 15"/>
          <p:cNvSpPr/>
          <p:nvPr/>
        </p:nvSpPr>
        <p:spPr>
          <a:xfrm>
            <a:off x="737592" y="5540216"/>
            <a:ext cx="766881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Identify top-performing products based on customer reviews.</a:t>
            </a:r>
            <a:endParaRPr lang="en-US" sz="1250" dirty="0"/>
          </a:p>
        </p:txBody>
      </p:sp>
      <p:sp>
        <p:nvSpPr>
          <p:cNvPr id="22" name="Shape 16"/>
          <p:cNvSpPr/>
          <p:nvPr/>
        </p:nvSpPr>
        <p:spPr>
          <a:xfrm>
            <a:off x="555903" y="6373058"/>
            <a:ext cx="8032194" cy="1176337"/>
          </a:xfrm>
          <a:prstGeom prst="roundRect">
            <a:avLst>
              <a:gd name="adj" fmla="val 9328"/>
            </a:avLst>
          </a:prstGeom>
          <a:solidFill>
            <a:srgbClr val="F8ECE4"/>
          </a:solidFill>
          <a:ln/>
          <a:effectLst>
            <a:outerShdw sx="100000" sy="100000" kx="0" ky="0" algn="bl" rotWithShape="0" blurRad="0" dist="13970" dir="2700000">
              <a:srgbClr val="151617">
                <a:alpha val="100000"/>
              </a:srgbClr>
            </a:outerShdw>
          </a:effectLst>
        </p:spPr>
      </p:sp>
      <p:sp>
        <p:nvSpPr>
          <p:cNvPr id="23" name="Shape 17"/>
          <p:cNvSpPr/>
          <p:nvPr/>
        </p:nvSpPr>
        <p:spPr>
          <a:xfrm>
            <a:off x="555903" y="6350198"/>
            <a:ext cx="8032194" cy="91440"/>
          </a:xfrm>
          <a:prstGeom prst="roundRect">
            <a:avLst>
              <a:gd name="adj" fmla="val 10000"/>
            </a:avLst>
          </a:prstGeom>
          <a:solidFill>
            <a:srgbClr val="151617"/>
          </a:solidFill>
          <a:ln/>
        </p:spPr>
      </p:sp>
      <p:sp>
        <p:nvSpPr>
          <p:cNvPr id="24" name="Shape 18"/>
          <p:cNvSpPr/>
          <p:nvPr/>
        </p:nvSpPr>
        <p:spPr>
          <a:xfrm>
            <a:off x="4333756" y="6134814"/>
            <a:ext cx="476488" cy="476488"/>
          </a:xfrm>
          <a:prstGeom prst="roundRect">
            <a:avLst>
              <a:gd name="adj" fmla="val 191904"/>
            </a:avLst>
          </a:prstGeom>
          <a:solidFill>
            <a:srgbClr val="151617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76750" y="6277689"/>
            <a:ext cx="190500" cy="19050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37592" y="6770132"/>
            <a:ext cx="1985486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Target Marketing</a:t>
            </a:r>
            <a:endParaRPr lang="en-US" sz="1550" dirty="0"/>
          </a:p>
        </p:txBody>
      </p:sp>
      <p:sp>
        <p:nvSpPr>
          <p:cNvPr id="27" name="Text 20"/>
          <p:cNvSpPr/>
          <p:nvPr/>
        </p:nvSpPr>
        <p:spPr>
          <a:xfrm>
            <a:off x="737592" y="7113627"/>
            <a:ext cx="766881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Understand age group preferences and revenue contribution for focused campaigns.</a:t>
            </a: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6397" y="547211"/>
            <a:ext cx="4864894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CHAPTER 2: DATA &amp; METHODOLOGY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696397" y="937617"/>
            <a:ext cx="4974669" cy="621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Analytical Toolkit</a:t>
            </a:r>
            <a:endParaRPr lang="en-US" sz="3900" dirty="0"/>
          </a:p>
        </p:txBody>
      </p:sp>
      <p:sp>
        <p:nvSpPr>
          <p:cNvPr id="4" name="Text 2"/>
          <p:cNvSpPr/>
          <p:nvPr/>
        </p:nvSpPr>
        <p:spPr>
          <a:xfrm>
            <a:off x="696397" y="1857732"/>
            <a:ext cx="13237607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analysis leveraged historical transaction data (3,900 records) and followed a structured approach from ingestion to visualization.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696397" y="2718078"/>
            <a:ext cx="13237607" cy="1731526"/>
          </a:xfrm>
          <a:prstGeom prst="roundRect">
            <a:avLst>
              <a:gd name="adj" fmla="val 52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04017" y="2725698"/>
            <a:ext cx="13222367" cy="57209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903089" y="2852618"/>
            <a:ext cx="3564969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 Source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4873585" y="2852618"/>
            <a:ext cx="8853845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Customer transaction database (CSV)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04017" y="3297793"/>
            <a:ext cx="13222367" cy="57209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03089" y="3424714"/>
            <a:ext cx="3564969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Sample Size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4873585" y="3424714"/>
            <a:ext cx="8853845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3,900 records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04017" y="3869888"/>
            <a:ext cx="13222367" cy="57209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903089" y="3996809"/>
            <a:ext cx="3564969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Key Tools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4873585" y="3996809"/>
            <a:ext cx="8853845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Python (Pandas, NumPy), PostgreSQL, SQL, Jupyter Notebook</a:t>
            </a:r>
            <a:endParaRPr lang="en-US" sz="1550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397" y="4673441"/>
            <a:ext cx="6618803" cy="795933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895350" y="5668327"/>
            <a:ext cx="331243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 Ingestion &amp; Quality</a:t>
            </a:r>
            <a:endParaRPr lang="en-US" sz="1950" dirty="0"/>
          </a:p>
        </p:txBody>
      </p:sp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4673441"/>
            <a:ext cx="6618803" cy="795933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7514153" y="5668327"/>
            <a:ext cx="4297442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Cleaning &amp; Feature Engineering</a:t>
            </a:r>
            <a:endParaRPr lang="en-US" sz="1950" dirty="0"/>
          </a:p>
        </p:txBody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97" y="6178153"/>
            <a:ext cx="6618803" cy="795933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895350" y="7173039"/>
            <a:ext cx="427505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Database Loading (PostgreSQL)</a:t>
            </a:r>
            <a:endParaRPr lang="en-US" sz="1950" dirty="0"/>
          </a:p>
        </p:txBody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6178153"/>
            <a:ext cx="6618803" cy="795933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514153" y="7173039"/>
            <a:ext cx="3830479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SQL Analysis &amp; Visualization</a:t>
            </a:r>
            <a:endParaRPr lang="en-US" sz="19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379" y="588764"/>
            <a:ext cx="3823692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CHAPTER 3: KEY FINDINGS</a:t>
            </a:r>
            <a:endParaRPr lang="en-US" sz="2100" dirty="0"/>
          </a:p>
        </p:txBody>
      </p:sp>
      <p:sp>
        <p:nvSpPr>
          <p:cNvPr id="3" name="Text 1"/>
          <p:cNvSpPr/>
          <p:nvPr/>
        </p:nvSpPr>
        <p:spPr>
          <a:xfrm>
            <a:off x="749379" y="1008936"/>
            <a:ext cx="9115187" cy="669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Revenue Drivers: Gender &amp; Age</a:t>
            </a:r>
            <a:endParaRPr lang="en-US" sz="4200" dirty="0"/>
          </a:p>
        </p:txBody>
      </p:sp>
      <p:sp>
        <p:nvSpPr>
          <p:cNvPr id="4" name="Text 2"/>
          <p:cNvSpPr/>
          <p:nvPr/>
        </p:nvSpPr>
        <p:spPr>
          <a:xfrm>
            <a:off x="749379" y="2213253"/>
            <a:ext cx="4559498" cy="401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Gender Revenue Disparity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749379" y="2828806"/>
            <a:ext cx="6304598" cy="1027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Male customers contribute more than double the revenue of female customers, suggesting a product mix or marketing imbalance.</a:t>
            </a:r>
            <a:endParaRPr lang="en-US" sz="16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379" y="4097655"/>
            <a:ext cx="6304598" cy="3285887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3122176" y="7414022"/>
            <a:ext cx="214074" cy="214074"/>
          </a:xfrm>
          <a:prstGeom prst="roundRect">
            <a:avLst>
              <a:gd name="adj" fmla="val 8543"/>
            </a:avLst>
          </a:prstGeom>
          <a:solidFill>
            <a:srgbClr val="252628"/>
          </a:solidFill>
          <a:ln/>
        </p:spPr>
      </p:sp>
      <p:sp>
        <p:nvSpPr>
          <p:cNvPr id="8" name="Text 5"/>
          <p:cNvSpPr/>
          <p:nvPr/>
        </p:nvSpPr>
        <p:spPr>
          <a:xfrm>
            <a:off x="3397210" y="7414022"/>
            <a:ext cx="428268" cy="214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Male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3977878" y="7414022"/>
            <a:ext cx="214074" cy="214074"/>
          </a:xfrm>
          <a:prstGeom prst="roundRect">
            <a:avLst>
              <a:gd name="adj" fmla="val 8543"/>
            </a:avLst>
          </a:prstGeom>
          <a:solidFill>
            <a:srgbClr val="74797F"/>
          </a:solidFill>
          <a:ln/>
        </p:spPr>
      </p:sp>
      <p:sp>
        <p:nvSpPr>
          <p:cNvPr id="10" name="Text 7"/>
          <p:cNvSpPr/>
          <p:nvPr/>
        </p:nvSpPr>
        <p:spPr>
          <a:xfrm>
            <a:off x="4252913" y="7414022"/>
            <a:ext cx="642342" cy="214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Female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584043" y="2213253"/>
            <a:ext cx="4164568" cy="401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Age Group Contribution</a:t>
            </a:r>
            <a:endParaRPr lang="en-US" sz="2500" dirty="0"/>
          </a:p>
        </p:txBody>
      </p:sp>
      <p:sp>
        <p:nvSpPr>
          <p:cNvPr id="12" name="Text 9"/>
          <p:cNvSpPr/>
          <p:nvPr/>
        </p:nvSpPr>
        <p:spPr>
          <a:xfrm>
            <a:off x="7584043" y="2828806"/>
            <a:ext cx="6304598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Revenue is relatively balanced across age groups, but Young Adults (18-30) are the highest contributors.</a:t>
            </a:r>
            <a:endParaRPr lang="en-US" sz="165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043" y="3754993"/>
            <a:ext cx="6304598" cy="35305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01936"/>
            <a:ext cx="62634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The Loyalty Paradox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25087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company has exceptional retention but struggles with new customer acquisition and subscription conversion.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345180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79.9%</a:t>
            </a:r>
            <a:endParaRPr lang="en-US" sz="5850" dirty="0"/>
          </a:p>
        </p:txBody>
      </p:sp>
      <p:sp>
        <p:nvSpPr>
          <p:cNvPr id="6" name="Text 3"/>
          <p:cNvSpPr/>
          <p:nvPr/>
        </p:nvSpPr>
        <p:spPr>
          <a:xfrm>
            <a:off x="793790" y="4376976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Loyal Customers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5221724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Customers with &gt;10 previous purchases.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3407093" y="3345180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2.1%</a:t>
            </a:r>
            <a:endParaRPr lang="en-US" sz="5850" dirty="0"/>
          </a:p>
        </p:txBody>
      </p:sp>
      <p:sp>
        <p:nvSpPr>
          <p:cNvPr id="9" name="Text 6"/>
          <p:cNvSpPr/>
          <p:nvPr/>
        </p:nvSpPr>
        <p:spPr>
          <a:xfrm>
            <a:off x="3407093" y="4376976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New Customers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3407093" y="5221724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Customers with only 1 previous purchase (Acquisition Challenge).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020395" y="3345180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72.4%</a:t>
            </a:r>
            <a:endParaRPr lang="en-US" sz="5850" dirty="0"/>
          </a:p>
        </p:txBody>
      </p:sp>
      <p:sp>
        <p:nvSpPr>
          <p:cNvPr id="12" name="Text 9"/>
          <p:cNvSpPr/>
          <p:nvPr/>
        </p:nvSpPr>
        <p:spPr>
          <a:xfrm>
            <a:off x="6020395" y="4376976"/>
            <a:ext cx="2329815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Repeat Buyers Not Subscribed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020395" y="5576054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Majority of loyal customers do NOT convert to subscriptions.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9458" y="337423"/>
            <a:ext cx="5506283" cy="383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Product &amp; Discount Performance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29458" y="1027509"/>
            <a:ext cx="1983819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Top-Rated Products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429458" y="1380173"/>
            <a:ext cx="6736080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These products exceed the overall average rating (3.75) and should be featured prominently.</a:t>
            </a:r>
            <a:endParaRPr lang="en-US" sz="950" dirty="0"/>
          </a:p>
        </p:txBody>
      </p:sp>
      <p:sp>
        <p:nvSpPr>
          <p:cNvPr id="5" name="Text 3"/>
          <p:cNvSpPr/>
          <p:nvPr/>
        </p:nvSpPr>
        <p:spPr>
          <a:xfrm>
            <a:off x="429458" y="1686878"/>
            <a:ext cx="6736080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Gloves: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3.86 Average Rating</a:t>
            </a: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429458" y="1926074"/>
            <a:ext cx="6736080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Sandals: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3.84 Average Rating</a:t>
            </a:r>
            <a:endParaRPr lang="en-US" sz="950" dirty="0"/>
          </a:p>
        </p:txBody>
      </p:sp>
      <p:sp>
        <p:nvSpPr>
          <p:cNvPr id="7" name="Text 5"/>
          <p:cNvSpPr/>
          <p:nvPr/>
        </p:nvSpPr>
        <p:spPr>
          <a:xfrm>
            <a:off x="429458" y="2165271"/>
            <a:ext cx="6736080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Boots: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3.82 Average Rating</a:t>
            </a:r>
            <a:endParaRPr lang="en-US" sz="950" dirty="0"/>
          </a:p>
        </p:txBody>
      </p:sp>
      <p:sp>
        <p:nvSpPr>
          <p:cNvPr id="8" name="Text 6"/>
          <p:cNvSpPr/>
          <p:nvPr/>
        </p:nvSpPr>
        <p:spPr>
          <a:xfrm>
            <a:off x="429458" y="2471976"/>
            <a:ext cx="6736080" cy="392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Discount Insight: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50% of customers who used discounts still made above-average purchases, indicating discounts can drive high-value transactions when targeted correctly.</a:t>
            </a:r>
            <a:endParaRPr lang="en-US" sz="950" dirty="0"/>
          </a:p>
        </p:txBody>
      </p:sp>
      <p:sp>
        <p:nvSpPr>
          <p:cNvPr id="9" name="Text 7"/>
          <p:cNvSpPr/>
          <p:nvPr/>
        </p:nvSpPr>
        <p:spPr>
          <a:xfrm>
            <a:off x="7472482" y="1027509"/>
            <a:ext cx="2402086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Highest Discount Usage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7472482" y="1380173"/>
            <a:ext cx="6736080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These products are sold with discounts approximately 50% of the time, potentially eroding profit margins.</a:t>
            </a:r>
            <a:endParaRPr lang="en-US" sz="950" dirty="0"/>
          </a:p>
        </p:txBody>
      </p:sp>
      <p:sp>
        <p:nvSpPr>
          <p:cNvPr id="11" name="Shape 9"/>
          <p:cNvSpPr/>
          <p:nvPr/>
        </p:nvSpPr>
        <p:spPr>
          <a:xfrm>
            <a:off x="7472482" y="1714500"/>
            <a:ext cx="6736080" cy="1091446"/>
          </a:xfrm>
          <a:prstGeom prst="roundRect">
            <a:avLst>
              <a:gd name="adj" fmla="val 83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480102" y="1722120"/>
            <a:ext cx="6720840" cy="35873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7602736" y="1803321"/>
            <a:ext cx="3111341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Hat</a:t>
            </a:r>
            <a:endParaRPr lang="en-US" sz="950" dirty="0"/>
          </a:p>
        </p:txBody>
      </p:sp>
      <p:sp>
        <p:nvSpPr>
          <p:cNvPr id="14" name="Text 12"/>
          <p:cNvSpPr/>
          <p:nvPr/>
        </p:nvSpPr>
        <p:spPr>
          <a:xfrm>
            <a:off x="10966966" y="1803321"/>
            <a:ext cx="3111341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50.00%</a:t>
            </a:r>
            <a:endParaRPr lang="en-US" sz="950" dirty="0"/>
          </a:p>
        </p:txBody>
      </p:sp>
      <p:sp>
        <p:nvSpPr>
          <p:cNvPr id="15" name="Shape 13"/>
          <p:cNvSpPr/>
          <p:nvPr/>
        </p:nvSpPr>
        <p:spPr>
          <a:xfrm>
            <a:off x="7480102" y="2080855"/>
            <a:ext cx="6720840" cy="35873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7602736" y="2162056"/>
            <a:ext cx="3111341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Sneakers</a:t>
            </a:r>
            <a:endParaRPr lang="en-US" sz="950" dirty="0"/>
          </a:p>
        </p:txBody>
      </p:sp>
      <p:sp>
        <p:nvSpPr>
          <p:cNvPr id="17" name="Text 15"/>
          <p:cNvSpPr/>
          <p:nvPr/>
        </p:nvSpPr>
        <p:spPr>
          <a:xfrm>
            <a:off x="10966966" y="2162056"/>
            <a:ext cx="3111341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49.66%</a:t>
            </a:r>
            <a:endParaRPr lang="en-US" sz="950" dirty="0"/>
          </a:p>
        </p:txBody>
      </p:sp>
      <p:sp>
        <p:nvSpPr>
          <p:cNvPr id="18" name="Shape 16"/>
          <p:cNvSpPr/>
          <p:nvPr/>
        </p:nvSpPr>
        <p:spPr>
          <a:xfrm>
            <a:off x="7480102" y="2439591"/>
            <a:ext cx="6720840" cy="35873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7602736" y="2520791"/>
            <a:ext cx="3111341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Coat</a:t>
            </a:r>
            <a:endParaRPr lang="en-US" sz="950" dirty="0"/>
          </a:p>
        </p:txBody>
      </p:sp>
      <p:sp>
        <p:nvSpPr>
          <p:cNvPr id="20" name="Text 18"/>
          <p:cNvSpPr/>
          <p:nvPr/>
        </p:nvSpPr>
        <p:spPr>
          <a:xfrm>
            <a:off x="10966966" y="2520791"/>
            <a:ext cx="3111341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49.07%</a:t>
            </a:r>
            <a:endParaRPr lang="en-US" sz="950" dirty="0"/>
          </a:p>
        </p:txBody>
      </p:sp>
      <p:pic>
        <p:nvPicPr>
          <p:cNvPr id="2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2482" y="2943939"/>
            <a:ext cx="6736080" cy="67360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7437" y="535662"/>
            <a:ext cx="5911929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CHAPTER 4: STRATEGIC RECOMMENDATIONS</a:t>
            </a:r>
            <a:endParaRPr lang="en-US" sz="1900" dirty="0"/>
          </a:p>
        </p:txBody>
      </p:sp>
      <p:sp>
        <p:nvSpPr>
          <p:cNvPr id="4" name="Text 1"/>
          <p:cNvSpPr/>
          <p:nvPr/>
        </p:nvSpPr>
        <p:spPr>
          <a:xfrm>
            <a:off x="6167437" y="917377"/>
            <a:ext cx="7781925" cy="12161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Immediate Actions (0-3 Months)</a:t>
            </a:r>
            <a:endParaRPr lang="en-US" sz="3800" dirty="0"/>
          </a:p>
        </p:txBody>
      </p:sp>
      <p:sp>
        <p:nvSpPr>
          <p:cNvPr id="5" name="Shape 2"/>
          <p:cNvSpPr/>
          <p:nvPr/>
        </p:nvSpPr>
        <p:spPr>
          <a:xfrm>
            <a:off x="6167437" y="2425303"/>
            <a:ext cx="3793688" cy="2848213"/>
          </a:xfrm>
          <a:prstGeom prst="roundRect">
            <a:avLst>
              <a:gd name="adj" fmla="val 321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7780" dir="2700000">
              <a:srgbClr val="151617">
                <a:alpha val="100000"/>
              </a:srgbClr>
            </a:outerShdw>
          </a:effectLst>
        </p:spPr>
      </p:sp>
      <p:sp>
        <p:nvSpPr>
          <p:cNvPr id="6" name="Shape 3"/>
          <p:cNvSpPr/>
          <p:nvPr/>
        </p:nvSpPr>
        <p:spPr>
          <a:xfrm>
            <a:off x="6369606" y="2627471"/>
            <a:ext cx="583763" cy="583763"/>
          </a:xfrm>
          <a:prstGeom prst="roundRect">
            <a:avLst>
              <a:gd name="adj" fmla="val 15662325"/>
            </a:avLst>
          </a:prstGeom>
          <a:solidFill>
            <a:srgbClr val="151617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0102" y="2787968"/>
            <a:ext cx="262652" cy="26265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369606" y="3405783"/>
            <a:ext cx="3389352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Expand Female Engagement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6369606" y="4130397"/>
            <a:ext cx="3389352" cy="933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Conduct focus groups and expand product lines to increase female customer revenue by 15-20%.</a:t>
            </a:r>
            <a:endParaRPr lang="en-US" sz="1500" dirty="0"/>
          </a:p>
        </p:txBody>
      </p:sp>
      <p:sp>
        <p:nvSpPr>
          <p:cNvPr id="10" name="Shape 6"/>
          <p:cNvSpPr/>
          <p:nvPr/>
        </p:nvSpPr>
        <p:spPr>
          <a:xfrm>
            <a:off x="10155674" y="2425303"/>
            <a:ext cx="3793688" cy="2848213"/>
          </a:xfrm>
          <a:prstGeom prst="roundRect">
            <a:avLst>
              <a:gd name="adj" fmla="val 321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7780" dir="2700000">
              <a:srgbClr val="151617">
                <a:alpha val="100000"/>
              </a:srgbClr>
            </a:outerShdw>
          </a:effectLst>
        </p:spPr>
      </p:sp>
      <p:sp>
        <p:nvSpPr>
          <p:cNvPr id="11" name="Shape 7"/>
          <p:cNvSpPr/>
          <p:nvPr/>
        </p:nvSpPr>
        <p:spPr>
          <a:xfrm>
            <a:off x="10357842" y="2627471"/>
            <a:ext cx="583763" cy="583763"/>
          </a:xfrm>
          <a:prstGeom prst="roundRect">
            <a:avLst>
              <a:gd name="adj" fmla="val 15662325"/>
            </a:avLst>
          </a:prstGeom>
          <a:solidFill>
            <a:srgbClr val="151617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8338" y="2787968"/>
            <a:ext cx="262652" cy="26265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57842" y="3405783"/>
            <a:ext cx="2976682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Redesign Subscription</a:t>
            </a:r>
            <a:endParaRPr lang="en-US" sz="1900" dirty="0"/>
          </a:p>
        </p:txBody>
      </p:sp>
      <p:sp>
        <p:nvSpPr>
          <p:cNvPr id="14" name="Text 9"/>
          <p:cNvSpPr/>
          <p:nvPr/>
        </p:nvSpPr>
        <p:spPr>
          <a:xfrm>
            <a:off x="10357842" y="3826431"/>
            <a:ext cx="3389352" cy="12449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Survey repeat buyers and add exclusive benefits (e.g., free express shipping) to increase the subscription rate to 45%.</a:t>
            </a:r>
            <a:endParaRPr lang="en-US" sz="1500" dirty="0"/>
          </a:p>
        </p:txBody>
      </p:sp>
      <p:sp>
        <p:nvSpPr>
          <p:cNvPr id="15" name="Shape 10"/>
          <p:cNvSpPr/>
          <p:nvPr/>
        </p:nvSpPr>
        <p:spPr>
          <a:xfrm>
            <a:off x="6167437" y="5468064"/>
            <a:ext cx="7781925" cy="2225754"/>
          </a:xfrm>
          <a:prstGeom prst="roundRect">
            <a:avLst>
              <a:gd name="adj" fmla="val 411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7780" dir="2700000">
              <a:srgbClr val="151617">
                <a:alpha val="100000"/>
              </a:srgbClr>
            </a:outerShdw>
          </a:effectLst>
        </p:spPr>
      </p:sp>
      <p:sp>
        <p:nvSpPr>
          <p:cNvPr id="16" name="Shape 11"/>
          <p:cNvSpPr/>
          <p:nvPr/>
        </p:nvSpPr>
        <p:spPr>
          <a:xfrm>
            <a:off x="6369606" y="5670233"/>
            <a:ext cx="583763" cy="583763"/>
          </a:xfrm>
          <a:prstGeom prst="roundRect">
            <a:avLst>
              <a:gd name="adj" fmla="val 15662325"/>
            </a:avLst>
          </a:prstGeom>
          <a:solidFill>
            <a:srgbClr val="151617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30102" y="5830729"/>
            <a:ext cx="262652" cy="26265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369606" y="6448544"/>
            <a:ext cx="3651290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Optimize Discount Strategy</a:t>
            </a:r>
            <a:endParaRPr lang="en-US" sz="1900" dirty="0"/>
          </a:p>
        </p:txBody>
      </p:sp>
      <p:sp>
        <p:nvSpPr>
          <p:cNvPr id="19" name="Text 13"/>
          <p:cNvSpPr/>
          <p:nvPr/>
        </p:nvSpPr>
        <p:spPr>
          <a:xfrm>
            <a:off x="6369606" y="6869192"/>
            <a:ext cx="7377589" cy="622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Review base pricing for high-discount products and test reduced frequencies to improve profit margins by 5-8%.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5667" y="452199"/>
            <a:ext cx="7809309" cy="513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Short-Term &amp; Long-Term Initiatives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7303770" y="1295043"/>
            <a:ext cx="22860" cy="4060031"/>
          </a:xfrm>
          <a:prstGeom prst="roundRect">
            <a:avLst>
              <a:gd name="adj" fmla="val 40000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009209" y="1468636"/>
            <a:ext cx="328851" cy="22860"/>
          </a:xfrm>
          <a:prstGeom prst="roundRect">
            <a:avLst>
              <a:gd name="adj" fmla="val 40000"/>
            </a:avLst>
          </a:prstGeom>
          <a:solidFill>
            <a:srgbClr val="2E2F30"/>
          </a:solidFill>
          <a:ln/>
        </p:spPr>
      </p:sp>
      <p:sp>
        <p:nvSpPr>
          <p:cNvPr id="5" name="Shape 3"/>
          <p:cNvSpPr/>
          <p:nvPr/>
        </p:nvSpPr>
        <p:spPr>
          <a:xfrm>
            <a:off x="7253526" y="1418392"/>
            <a:ext cx="123349" cy="123349"/>
          </a:xfrm>
          <a:prstGeom prst="roundRect">
            <a:avLst>
              <a:gd name="adj" fmla="val 370656"/>
            </a:avLst>
          </a:prstGeom>
          <a:solidFill>
            <a:srgbClr val="151617"/>
          </a:solidFill>
          <a:ln/>
        </p:spPr>
      </p:sp>
      <p:sp>
        <p:nvSpPr>
          <p:cNvPr id="6" name="Text 4"/>
          <p:cNvSpPr/>
          <p:nvPr/>
        </p:nvSpPr>
        <p:spPr>
          <a:xfrm>
            <a:off x="2223373" y="1351478"/>
            <a:ext cx="4434007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New Customer Acquisition (3-6 Months)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75667" y="1706999"/>
            <a:ext cx="6081712" cy="526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Launch referral programs and targeted digital ads to increase new customer acquisition by 50-75%.</a:t>
            </a:r>
            <a:endParaRPr lang="en-US" sz="1250" dirty="0"/>
          </a:p>
        </p:txBody>
      </p:sp>
      <p:sp>
        <p:nvSpPr>
          <p:cNvPr id="8" name="Shape 6"/>
          <p:cNvSpPr/>
          <p:nvPr/>
        </p:nvSpPr>
        <p:spPr>
          <a:xfrm>
            <a:off x="7292340" y="2455307"/>
            <a:ext cx="328851" cy="22860"/>
          </a:xfrm>
          <a:prstGeom prst="roundRect">
            <a:avLst>
              <a:gd name="adj" fmla="val 40000"/>
            </a:avLst>
          </a:prstGeom>
          <a:solidFill>
            <a:srgbClr val="2E2F30"/>
          </a:solidFill>
          <a:ln/>
        </p:spPr>
      </p:sp>
      <p:sp>
        <p:nvSpPr>
          <p:cNvPr id="9" name="Shape 7"/>
          <p:cNvSpPr/>
          <p:nvPr/>
        </p:nvSpPr>
        <p:spPr>
          <a:xfrm>
            <a:off x="7253526" y="2405063"/>
            <a:ext cx="123349" cy="123349"/>
          </a:xfrm>
          <a:prstGeom prst="roundRect">
            <a:avLst>
              <a:gd name="adj" fmla="val 370656"/>
            </a:avLst>
          </a:prstGeom>
          <a:solidFill>
            <a:srgbClr val="151617"/>
          </a:solidFill>
          <a:ln/>
        </p:spPr>
      </p:sp>
      <p:sp>
        <p:nvSpPr>
          <p:cNvPr id="10" name="Text 8"/>
          <p:cNvSpPr/>
          <p:nvPr/>
        </p:nvSpPr>
        <p:spPr>
          <a:xfrm>
            <a:off x="7973020" y="2338149"/>
            <a:ext cx="4189452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Age-Targeted Marketing (3-6 Months)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973020" y="2693670"/>
            <a:ext cx="6081712" cy="526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Develop age-specific campaigns (e.g., social media for Young Adults, quality emphasis for Middle Aged).</a:t>
            </a:r>
            <a:endParaRPr lang="en-US" sz="1250" dirty="0"/>
          </a:p>
        </p:txBody>
      </p:sp>
      <p:sp>
        <p:nvSpPr>
          <p:cNvPr id="12" name="Shape 10"/>
          <p:cNvSpPr/>
          <p:nvPr/>
        </p:nvSpPr>
        <p:spPr>
          <a:xfrm>
            <a:off x="7009209" y="3305770"/>
            <a:ext cx="328851" cy="22860"/>
          </a:xfrm>
          <a:prstGeom prst="roundRect">
            <a:avLst>
              <a:gd name="adj" fmla="val 40000"/>
            </a:avLst>
          </a:prstGeom>
          <a:solidFill>
            <a:srgbClr val="2E2F30"/>
          </a:solidFill>
          <a:ln/>
        </p:spPr>
      </p:sp>
      <p:sp>
        <p:nvSpPr>
          <p:cNvPr id="13" name="Shape 11"/>
          <p:cNvSpPr/>
          <p:nvPr/>
        </p:nvSpPr>
        <p:spPr>
          <a:xfrm>
            <a:off x="7253526" y="3255526"/>
            <a:ext cx="123349" cy="123349"/>
          </a:xfrm>
          <a:prstGeom prst="roundRect">
            <a:avLst>
              <a:gd name="adj" fmla="val 370656"/>
            </a:avLst>
          </a:prstGeom>
          <a:solidFill>
            <a:srgbClr val="151617"/>
          </a:solidFill>
          <a:ln/>
        </p:spPr>
      </p:sp>
      <p:sp>
        <p:nvSpPr>
          <p:cNvPr id="14" name="Text 12"/>
          <p:cNvSpPr/>
          <p:nvPr/>
        </p:nvSpPr>
        <p:spPr>
          <a:xfrm>
            <a:off x="1473518" y="3188613"/>
            <a:ext cx="5183862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Comprehensive Loyalty Program (6-12 Months)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75667" y="3544133"/>
            <a:ext cx="6081712" cy="526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Implement VIP tiers and points-based rewards to increase Customer Lifetime Value by 25-30%.</a:t>
            </a:r>
            <a:endParaRPr lang="en-US" sz="1250" dirty="0"/>
          </a:p>
        </p:txBody>
      </p:sp>
      <p:sp>
        <p:nvSpPr>
          <p:cNvPr id="16" name="Shape 14"/>
          <p:cNvSpPr/>
          <p:nvPr/>
        </p:nvSpPr>
        <p:spPr>
          <a:xfrm>
            <a:off x="7292340" y="4156353"/>
            <a:ext cx="328851" cy="22860"/>
          </a:xfrm>
          <a:prstGeom prst="roundRect">
            <a:avLst>
              <a:gd name="adj" fmla="val 40000"/>
            </a:avLst>
          </a:prstGeom>
          <a:solidFill>
            <a:srgbClr val="2E2F30"/>
          </a:solidFill>
          <a:ln/>
        </p:spPr>
      </p:sp>
      <p:sp>
        <p:nvSpPr>
          <p:cNvPr id="17" name="Shape 15"/>
          <p:cNvSpPr/>
          <p:nvPr/>
        </p:nvSpPr>
        <p:spPr>
          <a:xfrm>
            <a:off x="7253526" y="4106108"/>
            <a:ext cx="123349" cy="123349"/>
          </a:xfrm>
          <a:prstGeom prst="roundRect">
            <a:avLst>
              <a:gd name="adj" fmla="val 370656"/>
            </a:avLst>
          </a:prstGeom>
          <a:solidFill>
            <a:srgbClr val="151617"/>
          </a:solidFill>
          <a:ln/>
        </p:spPr>
      </p:sp>
      <p:sp>
        <p:nvSpPr>
          <p:cNvPr id="18" name="Text 16"/>
          <p:cNvSpPr/>
          <p:nvPr/>
        </p:nvSpPr>
        <p:spPr>
          <a:xfrm>
            <a:off x="7973020" y="4039195"/>
            <a:ext cx="3412808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Advanced Analytics (Ongoing)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973020" y="4394716"/>
            <a:ext cx="6081712" cy="526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Deploy ML models for segmentation, churn prediction, and personalized recommendations.</a:t>
            </a:r>
            <a:endParaRPr lang="en-US" sz="1250" dirty="0"/>
          </a:p>
        </p:txBody>
      </p:sp>
      <p:pic>
        <p:nvPicPr>
          <p:cNvPr id="2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3287" y="5648087"/>
            <a:ext cx="4400193" cy="1973699"/>
          </a:xfrm>
          <a:prstGeom prst="rect">
            <a:avLst/>
          </a:prstGeom>
        </p:spPr>
      </p:pic>
      <p:pic>
        <p:nvPicPr>
          <p:cNvPr id="2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044" y="5648087"/>
            <a:ext cx="4400193" cy="1973699"/>
          </a:xfrm>
          <a:prstGeom prst="rect">
            <a:avLst/>
          </a:prstGeom>
        </p:spPr>
      </p:pic>
      <p:pic>
        <p:nvPicPr>
          <p:cNvPr id="2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6801" y="5648087"/>
            <a:ext cx="4400193" cy="19736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2025-11-02T15:56:45Z</dcterms:created>
  <dcterms:modified xsi:type="dcterms:W3CDTF">2025-11-02T15:56:45Z</dcterms:modified>
</cp:coreProperties>
</file>